
<file path=[Content_Types].xml><?xml version="1.0" encoding="utf-8"?>
<Types xmlns="http://schemas.openxmlformats.org/package/2006/content-types">
  <Default ContentType="application/x-fontdata" Extension="fntdata"/>
  <Default ContentType="image/jpeg" Extension="jpeg"/>
  <Default ContentType="video/mp4" Extension="mp4"/>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Lst>
  <p:sldSz cx="18288000" cy="10287000"/>
  <p:notesSz cx="6858000" cy="9144000"/>
  <p:embeddedFontLst>
    <p:embeddedFont>
      <p:font typeface="Arsenica Antiqua" charset="1" panose="00000500000000000000"/>
      <p:regular r:id="rId14"/>
    </p:embeddedFont>
    <p:embeddedFont>
      <p:font typeface="Arsenica Antiqua Ultra-Bold" charset="1" panose="00000900000000000000"/>
      <p:regular r:id="rId15"/>
    </p:embeddedFont>
    <p:embeddedFont>
      <p:font typeface="Arsenica Antiqua Bold" charset="1" panose="00000800000000000000"/>
      <p:regular r:id="rId1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VAGa9G5mxfA.mp4" Type="http://schemas.openxmlformats.org/officeDocument/2006/relationships/video"/><Relationship Id="rId4" Target="../media/VAGa9G5mxfA.mp4" Type="http://schemas.microsoft.com/office/2007/relationships/media"/></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E4E2DD"/>
        </a:solidFill>
      </p:bgPr>
    </p:bg>
    <p:spTree>
      <p:nvGrpSpPr>
        <p:cNvPr id="1" name=""/>
        <p:cNvGrpSpPr/>
        <p:nvPr/>
      </p:nvGrpSpPr>
      <p:grpSpPr>
        <a:xfrm>
          <a:off x="0" y="0"/>
          <a:ext cx="0" cy="0"/>
          <a:chOff x="0" y="0"/>
          <a:chExt cx="0" cy="0"/>
        </a:xfrm>
      </p:grpSpPr>
      <p:grpSp>
        <p:nvGrpSpPr>
          <p:cNvPr name="Group 2" id="2"/>
          <p:cNvGrpSpPr/>
          <p:nvPr/>
        </p:nvGrpSpPr>
        <p:grpSpPr>
          <a:xfrm rot="0">
            <a:off x="489298" y="2415723"/>
            <a:ext cx="9094508" cy="4778636"/>
            <a:chOff x="0" y="0"/>
            <a:chExt cx="12126010" cy="6371515"/>
          </a:xfrm>
        </p:grpSpPr>
        <p:sp>
          <p:nvSpPr>
            <p:cNvPr name="TextBox 3" id="3"/>
            <p:cNvSpPr txBox="true"/>
            <p:nvPr/>
          </p:nvSpPr>
          <p:spPr>
            <a:xfrm rot="0">
              <a:off x="0" y="2112869"/>
              <a:ext cx="12126010" cy="4258647"/>
            </a:xfrm>
            <a:prstGeom prst="rect">
              <a:avLst/>
            </a:prstGeom>
          </p:spPr>
          <p:txBody>
            <a:bodyPr anchor="t" rtlCol="false" tIns="0" lIns="0" bIns="0" rIns="0">
              <a:spAutoFit/>
            </a:bodyPr>
            <a:lstStyle/>
            <a:p>
              <a:pPr algn="ctr" marL="0" indent="0" lvl="0">
                <a:lnSpc>
                  <a:spcPts val="7716"/>
                </a:lnSpc>
                <a:spcBef>
                  <a:spcPct val="0"/>
                </a:spcBef>
              </a:pPr>
              <a:r>
                <a:rPr lang="en-US" sz="8122">
                  <a:solidFill>
                    <a:srgbClr val="111111"/>
                  </a:solidFill>
                  <a:latin typeface="Arsenica Antiqua"/>
                  <a:ea typeface="Arsenica Antiqua"/>
                  <a:cs typeface="Arsenica Antiqua"/>
                  <a:sym typeface="Arsenica Antiqua"/>
                </a:rPr>
                <a:t>Beyond QWERTY-</a:t>
              </a:r>
              <a:r>
                <a:rPr lang="en-US" sz="8122" u="none">
                  <a:solidFill>
                    <a:srgbClr val="111111"/>
                  </a:solidFill>
                  <a:latin typeface="Arsenica Antiqua"/>
                  <a:ea typeface="Arsenica Antiqua"/>
                  <a:cs typeface="Arsenica Antiqua"/>
                  <a:sym typeface="Arsenica Antiqua"/>
                </a:rPr>
                <a:t>Voice Based Form Filling</a:t>
              </a:r>
            </a:p>
          </p:txBody>
        </p:sp>
        <p:sp>
          <p:nvSpPr>
            <p:cNvPr name="Freeform 4" id="4"/>
            <p:cNvSpPr/>
            <p:nvPr/>
          </p:nvSpPr>
          <p:spPr>
            <a:xfrm flipH="false" flipV="false" rot="0">
              <a:off x="5586785" y="0"/>
              <a:ext cx="952440" cy="952440"/>
            </a:xfrm>
            <a:custGeom>
              <a:avLst/>
              <a:gdLst/>
              <a:ahLst/>
              <a:cxnLst/>
              <a:rect r="r" b="b" t="t" l="l"/>
              <a:pathLst>
                <a:path h="952440" w="952440">
                  <a:moveTo>
                    <a:pt x="0" y="0"/>
                  </a:moveTo>
                  <a:lnTo>
                    <a:pt x="952440" y="0"/>
                  </a:lnTo>
                  <a:lnTo>
                    <a:pt x="952440" y="952440"/>
                  </a:lnTo>
                  <a:lnTo>
                    <a:pt x="0" y="95244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grpSp>
        <p:nvGrpSpPr>
          <p:cNvPr name="Group 5" id="5"/>
          <p:cNvGrpSpPr/>
          <p:nvPr/>
        </p:nvGrpSpPr>
        <p:grpSpPr>
          <a:xfrm rot="0">
            <a:off x="10581759" y="1028700"/>
            <a:ext cx="6677541" cy="8218512"/>
            <a:chOff x="0" y="0"/>
            <a:chExt cx="660400" cy="812800"/>
          </a:xfrm>
        </p:grpSpPr>
        <p:sp>
          <p:nvSpPr>
            <p:cNvPr name="Freeform 6" id="6"/>
            <p:cNvSpPr/>
            <p:nvPr/>
          </p:nvSpPr>
          <p:spPr>
            <a:xfrm flipH="false" flipV="false" rot="0">
              <a:off x="0" y="0"/>
              <a:ext cx="660400" cy="812800"/>
            </a:xfrm>
            <a:custGeom>
              <a:avLst/>
              <a:gdLst/>
              <a:ahLst/>
              <a:cxnLst/>
              <a:rect r="r" b="b" t="t" l="l"/>
              <a:pathLst>
                <a:path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blipFill>
              <a:blip r:embed="rId4"/>
              <a:stretch>
                <a:fillRect l="-32051" t="0" r="-32051" b="0"/>
              </a:stretch>
            </a:blipFill>
          </p:spPr>
        </p:sp>
      </p:grpSp>
      <p:sp>
        <p:nvSpPr>
          <p:cNvPr name="TextBox 7" id="7"/>
          <p:cNvSpPr txBox="true"/>
          <p:nvPr/>
        </p:nvSpPr>
        <p:spPr>
          <a:xfrm rot="0">
            <a:off x="6378754" y="8463183"/>
            <a:ext cx="4048378" cy="795117"/>
          </a:xfrm>
          <a:prstGeom prst="rect">
            <a:avLst/>
          </a:prstGeom>
        </p:spPr>
        <p:txBody>
          <a:bodyPr anchor="t" rtlCol="false" tIns="0" lIns="0" bIns="0" rIns="0">
            <a:spAutoFit/>
          </a:bodyPr>
          <a:lstStyle/>
          <a:p>
            <a:pPr algn="ctr">
              <a:lnSpc>
                <a:spcPts val="5685"/>
              </a:lnSpc>
              <a:spcBef>
                <a:spcPct val="0"/>
              </a:spcBef>
            </a:pPr>
            <a:r>
              <a:rPr lang="en-US" sz="4060" spc="-69">
                <a:solidFill>
                  <a:srgbClr val="000000"/>
                </a:solidFill>
                <a:latin typeface="Arsenica Antiqua"/>
                <a:ea typeface="Arsenica Antiqua"/>
                <a:cs typeface="Arsenica Antiqua"/>
                <a:sym typeface="Arsenica Antiqua"/>
              </a:rPr>
              <a:t>-Lasya Pothineedi</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E4E2DD"/>
        </a:solidFill>
      </p:bgPr>
    </p:bg>
    <p:spTree>
      <p:nvGrpSpPr>
        <p:cNvPr id="1" name=""/>
        <p:cNvGrpSpPr/>
        <p:nvPr/>
      </p:nvGrpSpPr>
      <p:grpSpPr>
        <a:xfrm>
          <a:off x="0" y="0"/>
          <a:ext cx="0" cy="0"/>
          <a:chOff x="0" y="0"/>
          <a:chExt cx="0" cy="0"/>
        </a:xfrm>
      </p:grpSpPr>
      <p:grpSp>
        <p:nvGrpSpPr>
          <p:cNvPr name="Group 2" id="2"/>
          <p:cNvGrpSpPr/>
          <p:nvPr/>
        </p:nvGrpSpPr>
        <p:grpSpPr>
          <a:xfrm rot="0">
            <a:off x="1443041" y="-1300674"/>
            <a:ext cx="14905147" cy="11587674"/>
            <a:chOff x="0" y="0"/>
            <a:chExt cx="19873530" cy="15450233"/>
          </a:xfrm>
        </p:grpSpPr>
        <p:sp>
          <p:nvSpPr>
            <p:cNvPr name="Freeform 3" id="3"/>
            <p:cNvSpPr/>
            <p:nvPr/>
          </p:nvSpPr>
          <p:spPr>
            <a:xfrm flipH="false" flipV="false" rot="0">
              <a:off x="9517505" y="0"/>
              <a:ext cx="838521" cy="838521"/>
            </a:xfrm>
            <a:custGeom>
              <a:avLst/>
              <a:gdLst/>
              <a:ahLst/>
              <a:cxnLst/>
              <a:rect r="r" b="b" t="t" l="l"/>
              <a:pathLst>
                <a:path h="838521" w="838521">
                  <a:moveTo>
                    <a:pt x="0" y="0"/>
                  </a:moveTo>
                  <a:lnTo>
                    <a:pt x="838520" y="0"/>
                  </a:lnTo>
                  <a:lnTo>
                    <a:pt x="838520" y="838521"/>
                  </a:lnTo>
                  <a:lnTo>
                    <a:pt x="0" y="83852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0" y="1856082"/>
              <a:ext cx="19873530" cy="13594151"/>
            </a:xfrm>
            <a:prstGeom prst="rect">
              <a:avLst/>
            </a:prstGeom>
          </p:spPr>
          <p:txBody>
            <a:bodyPr anchor="t" rtlCol="false" tIns="0" lIns="0" bIns="0" rIns="0">
              <a:spAutoFit/>
            </a:bodyPr>
            <a:lstStyle/>
            <a:p>
              <a:pPr algn="ctr" marL="0" indent="0" lvl="0">
                <a:lnSpc>
                  <a:spcPts val="7348"/>
                </a:lnSpc>
                <a:spcBef>
                  <a:spcPct val="0"/>
                </a:spcBef>
              </a:pPr>
              <a:r>
                <a:rPr lang="en-US" b="true" sz="7498" spc="-127" u="none">
                  <a:solidFill>
                    <a:srgbClr val="111111"/>
                  </a:solidFill>
                  <a:latin typeface="Arsenica Antiqua Ultra-Bold"/>
                  <a:ea typeface="Arsenica Antiqua Ultra-Bold"/>
                  <a:cs typeface="Arsenica Antiqua Ultra-Bold"/>
                  <a:sym typeface="Arsenica Antiqua Ultra-Bold"/>
                </a:rPr>
                <a:t>Overview</a:t>
              </a:r>
            </a:p>
            <a:p>
              <a:pPr algn="ctr" marL="0" indent="0" lvl="0">
                <a:lnSpc>
                  <a:spcPts val="7649"/>
                </a:lnSpc>
                <a:spcBef>
                  <a:spcPct val="0"/>
                </a:spcBef>
              </a:pPr>
            </a:p>
            <a:p>
              <a:pPr algn="l" marL="0" indent="0" lvl="0">
                <a:lnSpc>
                  <a:spcPts val="3600"/>
                </a:lnSpc>
                <a:spcBef>
                  <a:spcPct val="0"/>
                </a:spcBef>
              </a:pPr>
              <a:r>
                <a:rPr lang="en-US" b="true" sz="3673" spc="-62" u="none">
                  <a:solidFill>
                    <a:srgbClr val="111111"/>
                  </a:solidFill>
                  <a:latin typeface="Arsenica Antiqua Bold"/>
                  <a:ea typeface="Arsenica Antiqua Bold"/>
                  <a:cs typeface="Arsenica Antiqua Bold"/>
                  <a:sym typeface="Arsenica Antiqua Bold"/>
                </a:rPr>
                <a:t>1.</a:t>
              </a:r>
              <a:r>
                <a:rPr lang="en-US" sz="3673" spc="-62" u="none">
                  <a:solidFill>
                    <a:srgbClr val="111111"/>
                  </a:solidFill>
                  <a:latin typeface="Arsenica Antiqua"/>
                  <a:ea typeface="Arsenica Antiqua"/>
                  <a:cs typeface="Arsenica Antiqua"/>
                  <a:sym typeface="Arsenica Antiqua"/>
                </a:rPr>
                <a:t>Beyond QWERTY is a voice-based form filling project that uses speech recognition technology to allow users to complete forms by speaking instead of typing.</a:t>
              </a:r>
            </a:p>
            <a:p>
              <a:pPr algn="l" marL="0" indent="0" lvl="0">
                <a:lnSpc>
                  <a:spcPts val="3600"/>
                </a:lnSpc>
                <a:spcBef>
                  <a:spcPct val="0"/>
                </a:spcBef>
              </a:pPr>
            </a:p>
            <a:p>
              <a:pPr algn="l" marL="0" indent="0" lvl="0">
                <a:lnSpc>
                  <a:spcPts val="3600"/>
                </a:lnSpc>
                <a:spcBef>
                  <a:spcPct val="0"/>
                </a:spcBef>
              </a:pPr>
              <a:r>
                <a:rPr lang="en-US" b="true" sz="3673" spc="-62" u="none">
                  <a:solidFill>
                    <a:srgbClr val="111111"/>
                  </a:solidFill>
                  <a:latin typeface="Arsenica Antiqua Bold"/>
                  <a:ea typeface="Arsenica Antiqua Bold"/>
                  <a:cs typeface="Arsenica Antiqua Bold"/>
                  <a:sym typeface="Arsenica Antiqua Bold"/>
                </a:rPr>
                <a:t>2.</a:t>
              </a:r>
              <a:r>
                <a:rPr lang="en-US" sz="3673" spc="-62" u="none">
                  <a:solidFill>
                    <a:srgbClr val="111111"/>
                  </a:solidFill>
                  <a:latin typeface="Arsenica Antiqua"/>
                  <a:ea typeface="Arsenica Antiqua"/>
                  <a:cs typeface="Arsenica Antiqua"/>
                  <a:sym typeface="Arsenica Antiqua"/>
                </a:rPr>
                <a:t>The main goal of the project is to remove language barriers, enabling users from diverse linguistic backgrounds to interact with forms without the need for typing.</a:t>
              </a:r>
            </a:p>
            <a:p>
              <a:pPr algn="l" marL="0" indent="0" lvl="0">
                <a:lnSpc>
                  <a:spcPts val="3600"/>
                </a:lnSpc>
                <a:spcBef>
                  <a:spcPct val="0"/>
                </a:spcBef>
              </a:pPr>
            </a:p>
            <a:p>
              <a:pPr algn="l" marL="0" indent="0" lvl="0">
                <a:lnSpc>
                  <a:spcPts val="3600"/>
                </a:lnSpc>
                <a:spcBef>
                  <a:spcPct val="0"/>
                </a:spcBef>
              </a:pPr>
              <a:r>
                <a:rPr lang="en-US" b="true" sz="3673" spc="-62" u="none">
                  <a:solidFill>
                    <a:srgbClr val="111111"/>
                  </a:solidFill>
                  <a:latin typeface="Arsenica Antiqua Bold"/>
                  <a:ea typeface="Arsenica Antiqua Bold"/>
                  <a:cs typeface="Arsenica Antiqua Bold"/>
                  <a:sym typeface="Arsenica Antiqua Bold"/>
                </a:rPr>
                <a:t>3.</a:t>
              </a:r>
              <a:r>
                <a:rPr lang="en-US" sz="3673" spc="-62" u="none">
                  <a:solidFill>
                    <a:srgbClr val="111111"/>
                  </a:solidFill>
                  <a:latin typeface="Arsenica Antiqua"/>
                  <a:ea typeface="Arsenica Antiqua"/>
                  <a:cs typeface="Arsenica Antiqua"/>
                  <a:sym typeface="Arsenica Antiqua"/>
                </a:rPr>
                <a:t>The system is designed to help individuals who may have difficulty typing or are not fluent in the language of the form, making form completion easier and more inclusive.</a:t>
              </a:r>
            </a:p>
            <a:p>
              <a:pPr algn="l" marL="0" indent="0" lvl="0">
                <a:lnSpc>
                  <a:spcPts val="3600"/>
                </a:lnSpc>
                <a:spcBef>
                  <a:spcPct val="0"/>
                </a:spcBef>
              </a:pPr>
            </a:p>
            <a:p>
              <a:pPr algn="l" marL="0" indent="0" lvl="0">
                <a:lnSpc>
                  <a:spcPts val="3600"/>
                </a:lnSpc>
                <a:spcBef>
                  <a:spcPct val="0"/>
                </a:spcBef>
              </a:pPr>
              <a:r>
                <a:rPr lang="en-US" b="true" sz="3673" spc="-62" u="none">
                  <a:solidFill>
                    <a:srgbClr val="111111"/>
                  </a:solidFill>
                  <a:latin typeface="Arsenica Antiqua Bold"/>
                  <a:ea typeface="Arsenica Antiqua Bold"/>
                  <a:cs typeface="Arsenica Antiqua Bold"/>
                  <a:sym typeface="Arsenica Antiqua Bold"/>
                </a:rPr>
                <a:t>4.</a:t>
              </a:r>
              <a:r>
                <a:rPr lang="en-US" sz="3673" spc="-62" u="none">
                  <a:solidFill>
                    <a:srgbClr val="111111"/>
                  </a:solidFill>
                  <a:latin typeface="Arsenica Antiqua"/>
                  <a:ea typeface="Arsenica Antiqua"/>
                  <a:cs typeface="Arsenica Antiqua"/>
                  <a:sym typeface="Arsenica Antiqua"/>
                </a:rPr>
                <a:t>Voice commands are used to input data into forms, reducing the effort and time required to fill out forms manually.</a:t>
              </a:r>
            </a:p>
            <a:p>
              <a:pPr algn="l" marL="0" indent="0" lvl="0">
                <a:lnSpc>
                  <a:spcPts val="3600"/>
                </a:lnSpc>
                <a:spcBef>
                  <a:spcPct val="0"/>
                </a:spcBef>
              </a:pPr>
            </a:p>
            <a:p>
              <a:pPr algn="l" marL="0" indent="0" lvl="0">
                <a:lnSpc>
                  <a:spcPts val="3600"/>
                </a:lnSpc>
                <a:spcBef>
                  <a:spcPct val="0"/>
                </a:spcBef>
              </a:pPr>
              <a:r>
                <a:rPr lang="en-US" b="true" sz="3673" spc="-62" u="none">
                  <a:solidFill>
                    <a:srgbClr val="111111"/>
                  </a:solidFill>
                  <a:latin typeface="Arsenica Antiqua Bold"/>
                  <a:ea typeface="Arsenica Antiqua Bold"/>
                  <a:cs typeface="Arsenica Antiqua Bold"/>
                  <a:sym typeface="Arsenica Antiqua Bold"/>
                </a:rPr>
                <a:t>5.</a:t>
              </a:r>
              <a:r>
                <a:rPr lang="en-US" sz="3673" spc="-62" u="none">
                  <a:solidFill>
                    <a:srgbClr val="111111"/>
                  </a:solidFill>
                  <a:latin typeface="Arsenica Antiqua"/>
                  <a:ea typeface="Arsenica Antiqua"/>
                  <a:cs typeface="Arsenica Antiqua"/>
                  <a:sym typeface="Arsenica Antiqua"/>
                </a:rPr>
                <a:t>The system improves the efficiency of form filling by using voice commands to input data, reducing the time and effort required for manual typing.</a:t>
              </a:r>
            </a:p>
          </p:txBody>
        </p:sp>
      </p:grpSp>
    </p:spTree>
  </p:cSld>
  <p:clrMapOvr>
    <a:masterClrMapping/>
  </p:clrMapOvr>
</p:sld>
</file>

<file path=ppt/slides/slide3.xml><?xml version="1.0" encoding="utf-8"?>
<p:sld xmlns:p="http://schemas.openxmlformats.org/presentationml/2006/main" xmlns:a="http://schemas.openxmlformats.org/drawingml/2006/main">
  <p:cSld>
    <p:bg>
      <p:bgPr>
        <a:solidFill>
          <a:srgbClr val="E4E2DD"/>
        </a:solidFill>
      </p:bgPr>
    </p:bg>
    <p:spTree>
      <p:nvGrpSpPr>
        <p:cNvPr id="1" name=""/>
        <p:cNvGrpSpPr/>
        <p:nvPr/>
      </p:nvGrpSpPr>
      <p:grpSpPr>
        <a:xfrm>
          <a:off x="0" y="0"/>
          <a:ext cx="0" cy="0"/>
          <a:chOff x="0" y="0"/>
          <a:chExt cx="0" cy="0"/>
        </a:xfrm>
      </p:grpSpPr>
      <p:sp>
        <p:nvSpPr>
          <p:cNvPr name="TextBox 2" id="2"/>
          <p:cNvSpPr txBox="true"/>
          <p:nvPr/>
        </p:nvSpPr>
        <p:spPr>
          <a:xfrm rot="0">
            <a:off x="166200" y="162369"/>
            <a:ext cx="17955600" cy="9914637"/>
          </a:xfrm>
          <a:prstGeom prst="rect">
            <a:avLst/>
          </a:prstGeom>
        </p:spPr>
        <p:txBody>
          <a:bodyPr anchor="t" rtlCol="false" tIns="0" lIns="0" bIns="0" rIns="0">
            <a:spAutoFit/>
          </a:bodyPr>
          <a:lstStyle/>
          <a:p>
            <a:pPr algn="l" marL="0" indent="0" lvl="0">
              <a:lnSpc>
                <a:spcPts val="6116"/>
              </a:lnSpc>
              <a:spcBef>
                <a:spcPct val="0"/>
              </a:spcBef>
            </a:pPr>
            <a:r>
              <a:rPr lang="en-US" sz="6240" spc="-106" u="none">
                <a:solidFill>
                  <a:srgbClr val="111111"/>
                </a:solidFill>
                <a:latin typeface="Arsenica Antiqua"/>
                <a:ea typeface="Arsenica Antiqua"/>
                <a:cs typeface="Arsenica Antiqua"/>
                <a:sym typeface="Arsenica Antiqua"/>
              </a:rPr>
              <a:t> </a:t>
            </a:r>
            <a:r>
              <a:rPr lang="en-US" b="true" sz="6240" spc="-106" u="none">
                <a:solidFill>
                  <a:srgbClr val="111111"/>
                </a:solidFill>
                <a:latin typeface="Arsenica Antiqua Bold"/>
                <a:ea typeface="Arsenica Antiqua Bold"/>
                <a:cs typeface="Arsenica Antiqua Bold"/>
                <a:sym typeface="Arsenica Antiqua Bold"/>
              </a:rPr>
              <a:t>Technologies:</a:t>
            </a:r>
          </a:p>
          <a:p>
            <a:pPr algn="l" marL="0" indent="0" lvl="0">
              <a:lnSpc>
                <a:spcPts val="5038"/>
              </a:lnSpc>
              <a:spcBef>
                <a:spcPct val="0"/>
              </a:spcBef>
            </a:pPr>
          </a:p>
          <a:p>
            <a:pPr algn="l" marL="972559" indent="-486279" lvl="1">
              <a:lnSpc>
                <a:spcPts val="4414"/>
              </a:lnSpc>
              <a:spcBef>
                <a:spcPct val="0"/>
              </a:spcBef>
              <a:buFont typeface="Arial"/>
              <a:buChar char="•"/>
            </a:pPr>
            <a:r>
              <a:rPr lang="en-US" b="true" sz="4504" spc="-76" u="none">
                <a:solidFill>
                  <a:srgbClr val="111111"/>
                </a:solidFill>
                <a:latin typeface="Arsenica Antiqua Bold"/>
                <a:ea typeface="Arsenica Antiqua Bold"/>
                <a:cs typeface="Arsenica Antiqua Bold"/>
                <a:sym typeface="Arsenica Antiqua Bold"/>
              </a:rPr>
              <a:t>Frontend: </a:t>
            </a:r>
          </a:p>
          <a:p>
            <a:pPr algn="l" marL="1945118" indent="-648373" lvl="2">
              <a:lnSpc>
                <a:spcPts val="4414"/>
              </a:lnSpc>
              <a:spcBef>
                <a:spcPct val="0"/>
              </a:spcBef>
              <a:buFont typeface="Arial"/>
              <a:buChar char="⚬"/>
            </a:pPr>
            <a:r>
              <a:rPr lang="en-US" sz="4504" spc="-76">
                <a:solidFill>
                  <a:srgbClr val="111111"/>
                </a:solidFill>
                <a:latin typeface="Arsenica Antiqua"/>
                <a:ea typeface="Arsenica Antiqua"/>
                <a:cs typeface="Arsenica Antiqua"/>
                <a:sym typeface="Arsenica Antiqua"/>
              </a:rPr>
              <a:t>HTML</a:t>
            </a:r>
            <a:r>
              <a:rPr lang="en-US" sz="4504" spc="-76" u="none">
                <a:solidFill>
                  <a:srgbClr val="111111"/>
                </a:solidFill>
                <a:latin typeface="Arsenica Antiqua"/>
                <a:ea typeface="Arsenica Antiqua"/>
                <a:cs typeface="Arsenica Antiqua"/>
                <a:sym typeface="Arsenica Antiqua"/>
              </a:rPr>
              <a:t>, CSS, JavaScript: These are used to design the user interface (UI) and ensure the form is interactive and responsive.</a:t>
            </a:r>
          </a:p>
          <a:p>
            <a:pPr algn="l" marL="972559" indent="-486279" lvl="1">
              <a:lnSpc>
                <a:spcPts val="4414"/>
              </a:lnSpc>
              <a:spcBef>
                <a:spcPct val="0"/>
              </a:spcBef>
              <a:buFont typeface="Arial"/>
              <a:buChar char="•"/>
            </a:pPr>
            <a:r>
              <a:rPr lang="en-US" b="true" sz="4504" spc="-76" u="none">
                <a:solidFill>
                  <a:srgbClr val="111111"/>
                </a:solidFill>
                <a:latin typeface="Arsenica Antiqua Bold"/>
                <a:ea typeface="Arsenica Antiqua Bold"/>
                <a:cs typeface="Arsenica Antiqua Bold"/>
                <a:sym typeface="Arsenica Antiqua Bold"/>
              </a:rPr>
              <a:t>Backend:</a:t>
            </a:r>
          </a:p>
          <a:p>
            <a:pPr algn="l" marL="1945118" indent="-648373" lvl="2">
              <a:lnSpc>
                <a:spcPts val="4414"/>
              </a:lnSpc>
              <a:spcBef>
                <a:spcPct val="0"/>
              </a:spcBef>
              <a:buFont typeface="Arial"/>
              <a:buChar char="⚬"/>
            </a:pPr>
            <a:r>
              <a:rPr lang="en-US" sz="4504" spc="-76" u="none">
                <a:solidFill>
                  <a:srgbClr val="111111"/>
                </a:solidFill>
                <a:latin typeface="Arsenica Antiqua"/>
                <a:ea typeface="Arsenica Antiqua"/>
                <a:cs typeface="Arsenica Antiqua"/>
                <a:sym typeface="Arsenica Antiqua"/>
              </a:rPr>
              <a:t>Python: Used for the backend logic, processing speech input, and handling form data.</a:t>
            </a:r>
          </a:p>
          <a:p>
            <a:pPr algn="l" marL="1945118" indent="-648373" lvl="2">
              <a:lnSpc>
                <a:spcPts val="4414"/>
              </a:lnSpc>
              <a:spcBef>
                <a:spcPct val="0"/>
              </a:spcBef>
              <a:buFont typeface="Arial"/>
              <a:buChar char="⚬"/>
            </a:pPr>
            <a:r>
              <a:rPr lang="en-US" sz="4504" spc="-76" u="none">
                <a:solidFill>
                  <a:srgbClr val="111111"/>
                </a:solidFill>
                <a:latin typeface="Arsenica Antiqua"/>
                <a:ea typeface="Arsenica Antiqua"/>
                <a:cs typeface="Arsenica Antiqua"/>
                <a:sym typeface="Arsenica Antiqua"/>
              </a:rPr>
              <a:t>Flask: A lightweight Python framework used to create the web application and manage server-side functionality.</a:t>
            </a:r>
          </a:p>
          <a:p>
            <a:pPr algn="l" marL="972559" indent="-486279" lvl="1">
              <a:lnSpc>
                <a:spcPts val="4414"/>
              </a:lnSpc>
              <a:spcBef>
                <a:spcPct val="0"/>
              </a:spcBef>
              <a:buFont typeface="Arial"/>
              <a:buChar char="•"/>
            </a:pPr>
            <a:r>
              <a:rPr lang="en-US" b="true" sz="4504" spc="-76" u="none">
                <a:solidFill>
                  <a:srgbClr val="111111"/>
                </a:solidFill>
                <a:latin typeface="Arsenica Antiqua Bold"/>
                <a:ea typeface="Arsenica Antiqua Bold"/>
                <a:cs typeface="Arsenica Antiqua Bold"/>
                <a:sym typeface="Arsenica Antiqua Bold"/>
              </a:rPr>
              <a:t>API:</a:t>
            </a:r>
          </a:p>
          <a:p>
            <a:pPr algn="l" marL="1945118" indent="-648373" lvl="2">
              <a:lnSpc>
                <a:spcPts val="4414"/>
              </a:lnSpc>
              <a:spcBef>
                <a:spcPct val="0"/>
              </a:spcBef>
              <a:buFont typeface="Arial"/>
              <a:buChar char="⚬"/>
            </a:pPr>
            <a:r>
              <a:rPr lang="en-US" sz="4504" spc="-76" u="none">
                <a:solidFill>
                  <a:srgbClr val="111111"/>
                </a:solidFill>
                <a:latin typeface="Arsenica Antiqua"/>
                <a:ea typeface="Arsenica Antiqua"/>
                <a:cs typeface="Arsenica Antiqua"/>
                <a:sym typeface="Arsenica Antiqua"/>
              </a:rPr>
              <a:t>Whisper: A speech-to-text API used to convert spoken input into text for form filling.</a:t>
            </a:r>
          </a:p>
          <a:p>
            <a:pPr algn="l" marL="1945118" indent="-648373" lvl="2">
              <a:lnSpc>
                <a:spcPts val="4414"/>
              </a:lnSpc>
              <a:spcBef>
                <a:spcPct val="0"/>
              </a:spcBef>
              <a:buFont typeface="Arial"/>
              <a:buChar char="⚬"/>
            </a:pPr>
            <a:r>
              <a:rPr lang="en-US" sz="4504" spc="-76" u="none">
                <a:solidFill>
                  <a:srgbClr val="111111"/>
                </a:solidFill>
                <a:latin typeface="Arsenica Antiqua"/>
                <a:ea typeface="Arsenica Antiqua"/>
                <a:cs typeface="Arsenica Antiqua"/>
                <a:sym typeface="Arsenica Antiqua"/>
              </a:rPr>
              <a:t>Google Translator: Helps in translating user input, enabling the system to support multiple languages and remove language barriers.</a:t>
            </a:r>
          </a:p>
          <a:p>
            <a:pPr algn="l" marL="0" indent="0" lvl="0">
              <a:lnSpc>
                <a:spcPts val="4512"/>
              </a:lnSpc>
              <a:spcBef>
                <a:spcPct val="0"/>
              </a:spcBef>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E4E2DD"/>
        </a:solidFill>
      </p:bgPr>
    </p:bg>
    <p:spTree>
      <p:nvGrpSpPr>
        <p:cNvPr id="1" name=""/>
        <p:cNvGrpSpPr/>
        <p:nvPr/>
      </p:nvGrpSpPr>
      <p:grpSpPr>
        <a:xfrm>
          <a:off x="0" y="0"/>
          <a:ext cx="0" cy="0"/>
          <a:chOff x="0" y="0"/>
          <a:chExt cx="0" cy="0"/>
        </a:xfrm>
      </p:grpSpPr>
      <p:sp>
        <p:nvSpPr>
          <p:cNvPr name="Freeform 2" id="2"/>
          <p:cNvSpPr/>
          <p:nvPr/>
        </p:nvSpPr>
        <p:spPr>
          <a:xfrm flipH="false" flipV="false" rot="0">
            <a:off x="4276179" y="1591634"/>
            <a:ext cx="10790711" cy="8305978"/>
          </a:xfrm>
          <a:custGeom>
            <a:avLst/>
            <a:gdLst/>
            <a:ahLst/>
            <a:cxnLst/>
            <a:rect r="r" b="b" t="t" l="l"/>
            <a:pathLst>
              <a:path h="8305978" w="10790711">
                <a:moveTo>
                  <a:pt x="0" y="0"/>
                </a:moveTo>
                <a:lnTo>
                  <a:pt x="10790711" y="0"/>
                </a:lnTo>
                <a:lnTo>
                  <a:pt x="10790711" y="8305978"/>
                </a:lnTo>
                <a:lnTo>
                  <a:pt x="0" y="8305978"/>
                </a:lnTo>
                <a:lnTo>
                  <a:pt x="0" y="0"/>
                </a:lnTo>
                <a:close/>
              </a:path>
            </a:pathLst>
          </a:custGeom>
          <a:blipFill>
            <a:blip r:embed="rId2"/>
            <a:stretch>
              <a:fillRect l="-1229" t="0" r="-1401" b="0"/>
            </a:stretch>
          </a:blipFill>
        </p:spPr>
      </p:sp>
      <p:sp>
        <p:nvSpPr>
          <p:cNvPr name="TextBox 3" id="3"/>
          <p:cNvSpPr txBox="true"/>
          <p:nvPr/>
        </p:nvSpPr>
        <p:spPr>
          <a:xfrm rot="0">
            <a:off x="424539" y="432121"/>
            <a:ext cx="11397405" cy="2261877"/>
          </a:xfrm>
          <a:prstGeom prst="rect">
            <a:avLst/>
          </a:prstGeom>
        </p:spPr>
        <p:txBody>
          <a:bodyPr anchor="t" rtlCol="false" tIns="0" lIns="0" bIns="0" rIns="0">
            <a:spAutoFit/>
          </a:bodyPr>
          <a:lstStyle/>
          <a:p>
            <a:pPr algn="l" marL="0" indent="0" lvl="0">
              <a:lnSpc>
                <a:spcPts val="7840"/>
              </a:lnSpc>
              <a:spcBef>
                <a:spcPct val="0"/>
              </a:spcBef>
            </a:pPr>
            <a:r>
              <a:rPr lang="en-US" sz="8000" spc="-136" u="none">
                <a:solidFill>
                  <a:srgbClr val="111111"/>
                </a:solidFill>
                <a:latin typeface="Arsenica Antiqua"/>
                <a:ea typeface="Arsenica Antiqua"/>
                <a:cs typeface="Arsenica Antiqua"/>
                <a:sym typeface="Arsenica Antiqua"/>
              </a:rPr>
              <a:t>Work Flow</a:t>
            </a:r>
          </a:p>
          <a:p>
            <a:pPr algn="l" marL="0" indent="0" lvl="0">
              <a:lnSpc>
                <a:spcPts val="7840"/>
              </a:lnSpc>
              <a:spcBef>
                <a:spcPct val="0"/>
              </a:spcBef>
            </a:pPr>
            <a:r>
              <a:rPr lang="en-US" sz="8000" spc="-136" u="none">
                <a:solidFill>
                  <a:srgbClr val="111111"/>
                </a:solidFill>
                <a:latin typeface="Arsenica Antiqua"/>
                <a:ea typeface="Arsenica Antiqua"/>
                <a:cs typeface="Arsenica Antiqua"/>
                <a:sym typeface="Arsenica Antiqua"/>
              </a:rPr>
              <a:t> </a:t>
            </a:r>
          </a:p>
        </p:txBody>
      </p:sp>
    </p:spTree>
  </p:cSld>
  <p:clrMapOvr>
    <a:masterClrMapping/>
  </p:clrMapOvr>
</p:sld>
</file>

<file path=ppt/slides/slide5.xml><?xml version="1.0" encoding="utf-8"?>
<p:sld xmlns:p="http://schemas.openxmlformats.org/presentationml/2006/main" xmlns:a="http://schemas.openxmlformats.org/drawingml/2006/main">
  <p:cSld>
    <p:bg>
      <p:bgPr>
        <a:solidFill>
          <a:srgbClr val="E4E2DD"/>
        </a:solidFill>
      </p:bgPr>
    </p:bg>
    <p:spTree>
      <p:nvGrpSpPr>
        <p:cNvPr id="1" name=""/>
        <p:cNvGrpSpPr/>
        <p:nvPr/>
      </p:nvGrpSpPr>
      <p:grpSpPr>
        <a:xfrm>
          <a:off x="0" y="0"/>
          <a:ext cx="0" cy="0"/>
          <a:chOff x="0" y="0"/>
          <a:chExt cx="0" cy="0"/>
        </a:xfrm>
      </p:grpSpPr>
      <p:sp>
        <p:nvSpPr>
          <p:cNvPr name="TextBox 2" id="2"/>
          <p:cNvSpPr txBox="true"/>
          <p:nvPr/>
        </p:nvSpPr>
        <p:spPr>
          <a:xfrm rot="0">
            <a:off x="374507" y="706918"/>
            <a:ext cx="17913493" cy="9903595"/>
          </a:xfrm>
          <a:prstGeom prst="rect">
            <a:avLst/>
          </a:prstGeom>
        </p:spPr>
        <p:txBody>
          <a:bodyPr anchor="t" rtlCol="false" tIns="0" lIns="0" bIns="0" rIns="0">
            <a:spAutoFit/>
          </a:bodyPr>
          <a:lstStyle/>
          <a:p>
            <a:pPr algn="l">
              <a:lnSpc>
                <a:spcPts val="4636"/>
              </a:lnSpc>
            </a:pPr>
            <a:r>
              <a:rPr lang="en-US" sz="4730" spc="-80" b="true">
                <a:solidFill>
                  <a:srgbClr val="111111"/>
                </a:solidFill>
                <a:latin typeface="Arsenica Antiqua Bold"/>
                <a:ea typeface="Arsenica Antiqua Bold"/>
                <a:cs typeface="Arsenica Antiqua Bold"/>
                <a:sym typeface="Arsenica Antiqua Bold"/>
              </a:rPr>
              <a:t>Learning Outcomes</a:t>
            </a:r>
          </a:p>
          <a:p>
            <a:pPr algn="l">
              <a:lnSpc>
                <a:spcPts val="4636"/>
              </a:lnSpc>
            </a:pPr>
          </a:p>
          <a:p>
            <a:pPr algn="l" marL="858131" indent="-429066" lvl="1">
              <a:lnSpc>
                <a:spcPts val="3895"/>
              </a:lnSpc>
              <a:buFont typeface="Arial"/>
              <a:buChar char="•"/>
            </a:pPr>
            <a:r>
              <a:rPr lang="en-US" sz="3974" spc="-67">
                <a:solidFill>
                  <a:srgbClr val="111111"/>
                </a:solidFill>
                <a:latin typeface="Arsenica Antiqua"/>
                <a:ea typeface="Arsenica Antiqua"/>
                <a:cs typeface="Arsenica Antiqua"/>
                <a:sym typeface="Arsenica Antiqua"/>
              </a:rPr>
              <a:t>Learned how to implement voice-based form filling using speech recognition and APIs.</a:t>
            </a:r>
          </a:p>
          <a:p>
            <a:pPr algn="l">
              <a:lnSpc>
                <a:spcPts val="3895"/>
              </a:lnSpc>
            </a:pPr>
          </a:p>
          <a:p>
            <a:pPr algn="l" marL="944930" indent="-472465" lvl="1">
              <a:lnSpc>
                <a:spcPts val="4289"/>
              </a:lnSpc>
              <a:buFont typeface="Arial"/>
              <a:buChar char="•"/>
            </a:pPr>
            <a:r>
              <a:rPr lang="en-US" sz="4376" spc="-74">
                <a:solidFill>
                  <a:srgbClr val="111111"/>
                </a:solidFill>
                <a:latin typeface="Arsenica Antiqua"/>
                <a:ea typeface="Arsenica Antiqua"/>
                <a:cs typeface="Arsenica Antiqua"/>
                <a:sym typeface="Arsenica Antiqua"/>
              </a:rPr>
              <a:t>Gained experience in programming with Python, useful for backend development and implementing logic.</a:t>
            </a:r>
          </a:p>
          <a:p>
            <a:pPr algn="l">
              <a:lnSpc>
                <a:spcPts val="4289"/>
              </a:lnSpc>
            </a:pPr>
          </a:p>
          <a:p>
            <a:pPr algn="l" marL="944930" indent="-472465" lvl="1">
              <a:lnSpc>
                <a:spcPts val="4289"/>
              </a:lnSpc>
              <a:buFont typeface="Arial"/>
              <a:buChar char="•"/>
            </a:pPr>
            <a:r>
              <a:rPr lang="en-US" sz="4376" spc="-74">
                <a:solidFill>
                  <a:srgbClr val="111111"/>
                </a:solidFill>
                <a:latin typeface="Arsenica Antiqua"/>
                <a:ea typeface="Arsenica Antiqua"/>
                <a:cs typeface="Arsenica Antiqua"/>
                <a:sym typeface="Arsenica Antiqua"/>
              </a:rPr>
              <a:t>Understood how to integrate and work with APIs for adding external functionality like speech recognition and translation.</a:t>
            </a:r>
          </a:p>
          <a:p>
            <a:pPr algn="l">
              <a:lnSpc>
                <a:spcPts val="4289"/>
              </a:lnSpc>
            </a:pPr>
          </a:p>
          <a:p>
            <a:pPr algn="l" marL="944930" indent="-472465" lvl="1">
              <a:lnSpc>
                <a:spcPts val="4289"/>
              </a:lnSpc>
              <a:buFont typeface="Arial"/>
              <a:buChar char="•"/>
            </a:pPr>
            <a:r>
              <a:rPr lang="en-US" sz="4376" spc="-74">
                <a:solidFill>
                  <a:srgbClr val="111111"/>
                </a:solidFill>
                <a:latin typeface="Arsenica Antiqua"/>
                <a:ea typeface="Arsenica Antiqua"/>
                <a:cs typeface="Arsenica Antiqua"/>
                <a:sym typeface="Arsenica Antiqua"/>
              </a:rPr>
              <a:t>Gained hands-on experience in developing and implementing complete projects.</a:t>
            </a:r>
          </a:p>
          <a:p>
            <a:pPr algn="l">
              <a:lnSpc>
                <a:spcPts val="4289"/>
              </a:lnSpc>
            </a:pPr>
          </a:p>
          <a:p>
            <a:pPr algn="l" marL="944930" indent="-472465" lvl="1">
              <a:lnSpc>
                <a:spcPts val="4289"/>
              </a:lnSpc>
              <a:buFont typeface="Arial"/>
              <a:buChar char="•"/>
            </a:pPr>
            <a:r>
              <a:rPr lang="en-US" sz="4376" spc="-74">
                <a:solidFill>
                  <a:srgbClr val="111111"/>
                </a:solidFill>
                <a:latin typeface="Arsenica Antiqua"/>
                <a:ea typeface="Arsenica Antiqua"/>
                <a:cs typeface="Arsenica Antiqua"/>
                <a:sym typeface="Arsenica Antiqua"/>
              </a:rPr>
              <a:t>Learned to use Flask, a web framework, to build and manage web applications.</a:t>
            </a:r>
          </a:p>
          <a:p>
            <a:pPr algn="l">
              <a:lnSpc>
                <a:spcPts val="4549"/>
              </a:lnSpc>
            </a:pPr>
          </a:p>
          <a:p>
            <a:pPr algn="l" marL="0" indent="0" lvl="0">
              <a:lnSpc>
                <a:spcPts val="4549"/>
              </a:lnSpc>
              <a:spcBef>
                <a:spcPct val="0"/>
              </a:spcBef>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E4E2DD"/>
        </a:solidFill>
      </p:bgPr>
    </p:bg>
    <p:spTree>
      <p:nvGrpSpPr>
        <p:cNvPr id="1" name=""/>
        <p:cNvGrpSpPr/>
        <p:nvPr/>
      </p:nvGrpSpPr>
      <p:grpSpPr>
        <a:xfrm>
          <a:off x="0" y="0"/>
          <a:ext cx="0" cy="0"/>
          <a:chOff x="0" y="0"/>
          <a:chExt cx="0" cy="0"/>
        </a:xfrm>
      </p:grpSpPr>
      <p:pic>
        <p:nvPicPr>
          <p:cNvPr name="Picture 2" id="2">
            <a:hlinkClick action="ppaction://media"/>
          </p:cNvPr>
          <p:cNvPicPr>
            <a:picLocks noChangeAspect="true"/>
          </p:cNvPicPr>
          <p:nvPr>
            <a:videoFile r:link="rId3"/>
            <p:extLst>
              <p:ext uri="{DAA4B4D4-6D71-4841-9C94-3DE7FCFB9230}">
                <p14:media xmlns:p14="http://schemas.microsoft.com/office/powerpoint/2010/main" r:embed="rId4"/>
              </p:ext>
            </p:extLst>
          </p:nvPr>
        </p:nvPicPr>
        <p:blipFill>
          <a:blip r:embed="rId2"/>
          <a:srcRect l="0" t="0" r="0" b="0"/>
          <a:stretch>
            <a:fillRect/>
          </a:stretch>
        </p:blipFill>
        <p:spPr>
          <a:xfrm flipH="false" flipV="false" rot="0">
            <a:off x="2473771" y="1597130"/>
            <a:ext cx="13860379" cy="8229600"/>
          </a:xfrm>
          <a:prstGeom prst="rect">
            <a:avLst/>
          </a:prstGeom>
        </p:spPr>
      </p:pic>
      <p:sp>
        <p:nvSpPr>
          <p:cNvPr name="TextBox 3" id="3"/>
          <p:cNvSpPr txBox="true"/>
          <p:nvPr/>
        </p:nvSpPr>
        <p:spPr>
          <a:xfrm rot="0">
            <a:off x="564179" y="317047"/>
            <a:ext cx="10425252" cy="1075828"/>
          </a:xfrm>
          <a:prstGeom prst="rect">
            <a:avLst/>
          </a:prstGeom>
        </p:spPr>
        <p:txBody>
          <a:bodyPr anchor="t" rtlCol="false" tIns="0" lIns="0" bIns="0" rIns="0">
            <a:spAutoFit/>
          </a:bodyPr>
          <a:lstStyle/>
          <a:p>
            <a:pPr algn="l" marL="0" indent="0" lvl="0">
              <a:lnSpc>
                <a:spcPts val="6664"/>
              </a:lnSpc>
              <a:spcBef>
                <a:spcPct val="0"/>
              </a:spcBef>
            </a:pPr>
            <a:r>
              <a:rPr lang="en-US" b="true" sz="6800" spc="-115">
                <a:solidFill>
                  <a:srgbClr val="111111"/>
                </a:solidFill>
                <a:latin typeface="Arsenica Antiqua Bold"/>
                <a:ea typeface="Arsenica Antiqua Bold"/>
                <a:cs typeface="Arsenica Antiqua Bold"/>
                <a:sym typeface="Arsenica Antiqua Bold"/>
              </a:rPr>
              <a:t>Project Execution</a:t>
            </a:r>
          </a:p>
        </p:txBody>
      </p:sp>
    </p:spTree>
  </p:cSld>
  <p:clrMapOvr>
    <a:masterClrMapping/>
  </p:clrMapOvr>
  <p:timing>
    <p:tnLst>
      <p:par>
        <p:cTn dur="indefinite" restart="never" nodeType="tmRoot">
          <p:childTnLst>
            <p:video>
              <p:cMediaNode vol="100000">
                <p:cTn fill="hold" display="false">
                  <p:stCondLst>
                    <p:cond delay="indefinite"/>
                  </p:stCondLst>
                </p:cTn>
                <p:tgtEl>
                  <p:spTgt spid="2"/>
                </p:tgtEl>
              </p:cMediaNode>
            </p:video>
          </p:childTnLst>
        </p:cTn>
      </p:par>
    </p:tnLst>
  </p:timing>
</p:sld>
</file>

<file path=ppt/slides/slide7.xml><?xml version="1.0" encoding="utf-8"?>
<p:sld xmlns:p="http://schemas.openxmlformats.org/presentationml/2006/main" xmlns:a="http://schemas.openxmlformats.org/drawingml/2006/main">
  <p:cSld>
    <p:bg>
      <p:bgPr>
        <a:solidFill>
          <a:srgbClr val="E4E2DD"/>
        </a:solidFill>
      </p:bgPr>
    </p:bg>
    <p:spTree>
      <p:nvGrpSpPr>
        <p:cNvPr id="1" name=""/>
        <p:cNvGrpSpPr/>
        <p:nvPr/>
      </p:nvGrpSpPr>
      <p:grpSpPr>
        <a:xfrm>
          <a:off x="0" y="0"/>
          <a:ext cx="0" cy="0"/>
          <a:chOff x="0" y="0"/>
          <a:chExt cx="0" cy="0"/>
        </a:xfrm>
      </p:grpSpPr>
      <p:sp>
        <p:nvSpPr>
          <p:cNvPr name="TextBox 2" id="2"/>
          <p:cNvSpPr txBox="true"/>
          <p:nvPr/>
        </p:nvSpPr>
        <p:spPr>
          <a:xfrm rot="0">
            <a:off x="569880" y="187330"/>
            <a:ext cx="4745355" cy="1358890"/>
          </a:xfrm>
          <a:prstGeom prst="rect">
            <a:avLst/>
          </a:prstGeom>
        </p:spPr>
        <p:txBody>
          <a:bodyPr anchor="t" rtlCol="false" tIns="0" lIns="0" bIns="0" rIns="0">
            <a:spAutoFit/>
          </a:bodyPr>
          <a:lstStyle/>
          <a:p>
            <a:pPr algn="ctr">
              <a:lnSpc>
                <a:spcPts val="9520"/>
              </a:lnSpc>
              <a:spcBef>
                <a:spcPct val="0"/>
              </a:spcBef>
            </a:pPr>
            <a:r>
              <a:rPr lang="en-US" b="true" sz="6800" spc="-115">
                <a:solidFill>
                  <a:srgbClr val="000000"/>
                </a:solidFill>
                <a:latin typeface="Arsenica Antiqua Bold"/>
                <a:ea typeface="Arsenica Antiqua Bold"/>
                <a:cs typeface="Arsenica Antiqua Bold"/>
                <a:sym typeface="Arsenica Antiqua Bold"/>
              </a:rPr>
              <a:t>Conclusion</a:t>
            </a:r>
          </a:p>
        </p:txBody>
      </p:sp>
      <p:sp>
        <p:nvSpPr>
          <p:cNvPr name="TextBox 3" id="3"/>
          <p:cNvSpPr txBox="true"/>
          <p:nvPr/>
        </p:nvSpPr>
        <p:spPr>
          <a:xfrm rot="0">
            <a:off x="1028700" y="1690679"/>
            <a:ext cx="16793930" cy="6420087"/>
          </a:xfrm>
          <a:prstGeom prst="rect">
            <a:avLst/>
          </a:prstGeom>
        </p:spPr>
        <p:txBody>
          <a:bodyPr anchor="t" rtlCol="false" tIns="0" lIns="0" bIns="0" rIns="0">
            <a:spAutoFit/>
          </a:bodyPr>
          <a:lstStyle/>
          <a:p>
            <a:pPr algn="ctr">
              <a:lnSpc>
                <a:spcPts val="6286"/>
              </a:lnSpc>
              <a:spcBef>
                <a:spcPct val="0"/>
              </a:spcBef>
            </a:pPr>
            <a:r>
              <a:rPr lang="en-US" sz="4490" spc="-76">
                <a:solidFill>
                  <a:srgbClr val="000000"/>
                </a:solidFill>
                <a:latin typeface="Arsenica Antiqua"/>
                <a:ea typeface="Arsenica Antiqua"/>
                <a:cs typeface="Arsenica Antiqua"/>
                <a:sym typeface="Arsenica Antiqua"/>
              </a:rPr>
              <a:t>The Beyond QWERTY Voice-Based Form Filling Project successfully demonstrates how speech recognition and translation technologies can simplify form filling, making it more accessible and user-friendly. By removing language barriers and reducing the need for typing, the project provides an efficient solution for diverse users. It highlights the potential of combining innovative tools like Whisper API and Google Translator with web technologies to create inclusive and practical applications for everyday tasks.</a:t>
            </a:r>
          </a:p>
        </p:txBody>
      </p:sp>
    </p:spTree>
  </p:cSld>
  <p:clrMapOvr>
    <a:masterClrMapping/>
  </p:clrMapOvr>
</p:sld>
</file>

<file path=ppt/slides/slide8.xml><?xml version="1.0" encoding="utf-8"?>
<p:sld xmlns:p="http://schemas.openxmlformats.org/presentationml/2006/main" xmlns:a="http://schemas.openxmlformats.org/drawingml/2006/main">
  <p:cSld>
    <p:bg>
      <p:bgPr>
        <a:solidFill>
          <a:srgbClr val="E4E2DD"/>
        </a:solidFill>
      </p:bgPr>
    </p:bg>
    <p:spTree>
      <p:nvGrpSpPr>
        <p:cNvPr id="1" name=""/>
        <p:cNvGrpSpPr/>
        <p:nvPr/>
      </p:nvGrpSpPr>
      <p:grpSpPr>
        <a:xfrm>
          <a:off x="0" y="0"/>
          <a:ext cx="0" cy="0"/>
          <a:chOff x="0" y="0"/>
          <a:chExt cx="0" cy="0"/>
        </a:xfrm>
      </p:grpSpPr>
      <p:sp>
        <p:nvSpPr>
          <p:cNvPr name="TextBox 2" id="2"/>
          <p:cNvSpPr txBox="true"/>
          <p:nvPr/>
        </p:nvSpPr>
        <p:spPr>
          <a:xfrm rot="0">
            <a:off x="5446515" y="3538861"/>
            <a:ext cx="7106476" cy="1604639"/>
          </a:xfrm>
          <a:prstGeom prst="rect">
            <a:avLst/>
          </a:prstGeom>
        </p:spPr>
        <p:txBody>
          <a:bodyPr anchor="t" rtlCol="false" tIns="0" lIns="0" bIns="0" rIns="0">
            <a:spAutoFit/>
          </a:bodyPr>
          <a:lstStyle/>
          <a:p>
            <a:pPr algn="ctr">
              <a:lnSpc>
                <a:spcPts val="11200"/>
              </a:lnSpc>
              <a:spcBef>
                <a:spcPct val="0"/>
              </a:spcBef>
            </a:pPr>
            <a:r>
              <a:rPr lang="en-US" b="true" sz="8000" spc="-136">
                <a:solidFill>
                  <a:srgbClr val="000000"/>
                </a:solidFill>
                <a:latin typeface="Arsenica Antiqua Bold"/>
                <a:ea typeface="Arsenica Antiqua Bold"/>
                <a:cs typeface="Arsenica Antiqua Bold"/>
                <a:sym typeface="Arsenica Antiqua Bold"/>
              </a:rPr>
              <a:t>Thank You !</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DAGZAGYTxks</dc:identifier>
  <dcterms:modified xsi:type="dcterms:W3CDTF">2011-08-01T06:04:30Z</dcterms:modified>
  <cp:revision>1</cp:revision>
  <dc:title>Copy of Bewond QWERT-Voice Based Form Filling</dc:title>
</cp:coreProperties>
</file>